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7" r:id="rId9"/>
    <p:sldId id="274" r:id="rId10"/>
    <p:sldId id="275" r:id="rId11"/>
    <p:sldId id="276" r:id="rId1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4052C94-9067-454A-9A4C-1A4D2069152C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129" tIns="45565" rIns="91129" bIns="4556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E2BF84-4980-417A-8A3C-0F3C4FD00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B0F8-4EF5-40BF-B494-64AC47743737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A214B-65E3-4981-8F1D-A47D2317C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630-41AD-4FD1-98A2-06F9BAE33235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AD156-936B-4E10-A9FD-228BF12AB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2915-FC52-40B5-BEC1-33A5242DB3F3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6BC6-DFA0-445F-A3CE-E709A878E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659D-ACCE-445E-B128-9469F6B668B1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A646E-87D4-44B5-8B76-C62EE035E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9C02-EE42-4A15-BF3D-5FFBF8F7D111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6406-294C-496A-8476-9785600E8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1CE5-7EC5-47D5-BDBC-43DA5EC3A87D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AED5-C455-43D5-8711-97CBAB2D0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0EC2-5177-46CD-A7A6-A139E214781B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C912-4D13-4F21-8658-3FAFC98EF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08FC-7A5E-4624-A1D5-6E5D2DF1A1EE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4892-3678-4593-82E5-3D0E0F7C4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FB68-DD1D-4B31-8D66-E6CEF00FF80A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F442-B76E-4AC4-B5ED-5D204606A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1F28-67D8-4F79-A08F-F3057C3ADE94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9469-1376-4251-946A-2818ECF9E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338B-83A6-4541-8B75-0759B51603D9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F1AD5-7851-4DB8-BB26-86775A536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12D4EF-18EF-4A00-8827-AED7CD499EA0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324E52-6B31-4217-B26A-4D5D6AEDC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58" r:id="rId4"/>
    <p:sldLayoutId id="2147483964" r:id="rId5"/>
    <p:sldLayoutId id="2147483959" r:id="rId6"/>
    <p:sldLayoutId id="2147483965" r:id="rId7"/>
    <p:sldLayoutId id="2147483966" r:id="rId8"/>
    <p:sldLayoutId id="2147483967" r:id="rId9"/>
    <p:sldLayoutId id="2147483960" r:id="rId10"/>
    <p:sldLayoutId id="21474839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81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1500188"/>
            <a:ext cx="7786688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Государственная итоговая аттестация</a:t>
            </a:r>
            <a:b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образовательным программам основного общего образования</a:t>
            </a:r>
          </a:p>
          <a:p>
            <a:pPr algn="ctr"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Самарская область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 t="7607" r="32628" b="71947"/>
          <a:stretch>
            <a:fillRect/>
          </a:stretch>
        </p:blipFill>
        <p:spPr bwMode="auto">
          <a:xfrm>
            <a:off x="0" y="0"/>
            <a:ext cx="735806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cs.ankaraschool.ru/DwABAIQAzQJiAc0BSv_D-w8/WsfcZcCGpkOJN73l6pNSDA/sv/image/5c/da/42/186172/229/%D0%93%D0%92%D0%AD.jpg?14458596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0"/>
            <a:ext cx="1928794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58312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Маркировка экзаменационных материалов</a:t>
            </a:r>
            <a:br>
              <a:rPr lang="ru-RU" alt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alt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(ЭМ) ГВЭ  </a:t>
            </a:r>
            <a:br>
              <a:rPr lang="ru-RU" alt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alt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русскому языку (письменная форма)</a:t>
            </a:r>
            <a:endParaRPr lang="ru-RU" alt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388" y="1484313"/>
            <a:ext cx="87852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Номер ЭМ маркирован буквами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ЭМ для глухих участников, для участников с задержкой психического развития, с тяжелыми нарушениями речи (в текстах слуховые образы сведены к минимуму)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экзаменационный материал имеет ряд особенностей: допускается написание не только сжатого, но и подробного изложения (по выбору выпускника); требования к минимальному объему развернутых ответов сокращены; тексты сюжетны и адаптированы с учетом категории экзаменуемых; формулировки заданий упрощены; предусмотрены особые критерии оценивания и инструкции к заданиям, отражающие специфику той или иной категории участников с ОВЗ).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«С»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ЭМ для слепых участников (визуальные образы сведены к минимуму)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ЭМ в форме диктанта (пишут только участники с расстройствами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аутистического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спектра (те, кто не могут писать сочинения и изложения)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«А»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ЭМ предназначен для  всех остальных категорий участников ГВЭ (с ОВЗ и без ОВЗ)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1778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142984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Сдают обучающиеся с ОВЗ (любые категории)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билетов: каждый билет включает текст и три задания, которые проверяют умения: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понимать смысл прочитанного текста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проводить анализ текста (определять тему, основную мысль)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проводить разные виды языкового анализа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создавать высказывание на лингвистическую тему, используя в качестве иллюстрации примеры из текста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ГВЭ-9 по </a:t>
            </a:r>
            <a:r>
              <a:rPr lang="ru-RU" alt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русскому языку</a:t>
            </a:r>
            <a:r>
              <a:rPr lang="ru-RU" alt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ru-RU" alt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(устная форма) в 2016 году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34555" r="34999" b="1931"/>
          <a:stretch>
            <a:fillRect/>
          </a:stretch>
        </p:blipFill>
        <p:spPr bwMode="auto">
          <a:xfrm>
            <a:off x="1000100" y="3857628"/>
            <a:ext cx="11430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Крест 6"/>
          <p:cNvSpPr/>
          <p:nvPr/>
        </p:nvSpPr>
        <p:spPr>
          <a:xfrm>
            <a:off x="2428860" y="4643446"/>
            <a:ext cx="1000132" cy="928694"/>
          </a:xfrm>
          <a:prstGeom prst="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214818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/>
              <a:t>  </a:t>
            </a:r>
            <a:r>
              <a:rPr lang="ru-RU" sz="2400" dirty="0" smtClean="0"/>
              <a:t>2 организатора, 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u="sng" dirty="0" smtClean="0"/>
              <a:t>не являющихся специалистами по данному предмету</a:t>
            </a:r>
            <a:endParaRPr lang="ru-RU" sz="2400" b="1" u="sng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429418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428736"/>
            <a:ext cx="2546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2546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altLang="ru-RU" sz="3200" b="1" dirty="0" smtClean="0">
                <a:solidFill>
                  <a:srgbClr val="000099"/>
                </a:solidFill>
              </a:rPr>
              <a:t>Содержание индивидуального </a:t>
            </a:r>
          </a:p>
          <a:p>
            <a:pPr marL="457200" indent="-457200" algn="ctr"/>
            <a:r>
              <a:rPr lang="ru-RU" altLang="ru-RU" sz="3200" b="1" dirty="0" smtClean="0">
                <a:solidFill>
                  <a:srgbClr val="000099"/>
                </a:solidFill>
              </a:rPr>
              <a:t>комплекта участника ГВЭ</a:t>
            </a:r>
            <a:endParaRPr lang="ru-RU" altLang="ru-RU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7509"/>
          <a:stretch>
            <a:fillRect/>
          </a:stretch>
        </p:blipFill>
        <p:spPr bwMode="auto">
          <a:xfrm>
            <a:off x="857224" y="1285860"/>
            <a:ext cx="7571247" cy="240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 t="27145" b="48566"/>
          <a:stretch>
            <a:fillRect/>
          </a:stretch>
        </p:blipFill>
        <p:spPr bwMode="auto">
          <a:xfrm>
            <a:off x="857224" y="3857628"/>
            <a:ext cx="756602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14290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3" indent="-457200" algn="ctr"/>
            <a:r>
              <a:rPr lang="ru-RU" altLang="ru-RU" sz="2800" b="1" dirty="0">
                <a:solidFill>
                  <a:srgbClr val="C00000"/>
                </a:solidFill>
                <a:cs typeface="Times New Roman" pitchFamily="18" charset="0"/>
              </a:rPr>
              <a:t>Бланки регистрации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470025"/>
            <a:ext cx="33099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958975"/>
            <a:ext cx="33115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6825" y="1503363"/>
            <a:ext cx="33099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958975"/>
            <a:ext cx="33099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285728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3" indent="-457200" algn="ctr"/>
            <a:r>
              <a:rPr lang="ru-RU" altLang="ru-RU" sz="2800" b="1" dirty="0">
                <a:solidFill>
                  <a:srgbClr val="C00000"/>
                </a:solidFill>
                <a:cs typeface="Times New Roman" pitchFamily="18" charset="0"/>
              </a:rPr>
              <a:t>Бланки ответов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250" y="1503363"/>
            <a:ext cx="33099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754188"/>
            <a:ext cx="33099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978025"/>
            <a:ext cx="33099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333625" y="2667000"/>
            <a:ext cx="1279525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373313" y="2708275"/>
            <a:ext cx="1260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3" indent="-457200" algn="ctr"/>
            <a:r>
              <a:rPr lang="ru-RU" altLang="ru-RU" sz="1200" b="1" dirty="0">
                <a:cs typeface="Times New Roman" pitchFamily="18" charset="0"/>
              </a:rPr>
              <a:t>1234567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00694" y="2428868"/>
            <a:ext cx="1260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3" indent="-457200" algn="ctr"/>
            <a:r>
              <a:rPr lang="ru-RU" altLang="ru-RU" sz="1200" b="1" dirty="0">
                <a:cs typeface="Times New Roman" pitchFamily="18" charset="0"/>
              </a:rPr>
              <a:t>1234567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883525" y="2143116"/>
            <a:ext cx="1260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3" indent="-457200" algn="ctr"/>
            <a:r>
              <a:rPr lang="ru-RU" altLang="ru-RU" sz="1200" b="1" dirty="0">
                <a:cs typeface="Times New Roman" pitchFamily="18" charset="0"/>
              </a:rPr>
              <a:t>1234567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276600" y="2428868"/>
            <a:ext cx="4938738" cy="6334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85728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3" indent="-457200" algn="ctr"/>
            <a:r>
              <a:rPr lang="ru-RU" altLang="ru-RU" sz="2800" b="1" dirty="0">
                <a:solidFill>
                  <a:srgbClr val="C00000"/>
                </a:solidFill>
                <a:cs typeface="Times New Roman" pitchFamily="18" charset="0"/>
              </a:rPr>
              <a:t>Бланки ответов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273180" cy="11430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Экспертиза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2844" y="1166813"/>
            <a:ext cx="685804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протоколах проверки ГВЭ для каждой работы экспертом будет заполняться только одно поле.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Отметка будет выставлена в пятибалльной системе оценивания.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Проверка будет осуществляться двумя экспертами (без третьего), итог будет рассчитываться по правилам математического округления.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7"/>
            <a:ext cx="207440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798973"/>
            <a:ext cx="4283968" cy="6059027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6034843" y="1916832"/>
            <a:ext cx="409365" cy="4608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27318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Экспертиза (2)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571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dirty="0" smtClean="0">
                <a:solidFill>
                  <a:schemeClr val="tx2"/>
                </a:solidFill>
              </a:rPr>
              <a:t>         Отметка будет выставлена в пятибалльной системе оценивания.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071934" y="2214554"/>
            <a:ext cx="1857388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Маркировка экзаменационных материалов</a:t>
            </a:r>
            <a:b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(ЭМ)  ГВЭ  </a:t>
            </a:r>
            <a:b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математике (письменная форма)</a:t>
            </a:r>
            <a:endParaRPr lang="ru-RU" alt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388" y="1844675"/>
            <a:ext cx="87852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Номер ЭМ маркирован буквами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«А»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ЭМ предназначен для  всех остальных категорий участников ГВЭ (с ОВЗ и без ОВЗ).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«К»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ЭМ для участников с задержкой психического развития.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ГВЭ-9 по математике</a:t>
            </a:r>
            <a:br>
              <a:rPr lang="ru-RU" alt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ru-RU" alt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(устная форма) в 2016 году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85860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b="1" dirty="0" smtClean="0"/>
              <a:t>Все категории участников экзамена с ОВЗ.</a:t>
            </a:r>
            <a:endParaRPr lang="ru-RU" altLang="ru-RU" dirty="0" smtClean="0"/>
          </a:p>
          <a:p>
            <a:pPr>
              <a:buFontTx/>
              <a:buNone/>
            </a:pPr>
            <a:endParaRPr lang="ru-RU" altLang="ru-RU" dirty="0" smtClean="0"/>
          </a:p>
          <a:p>
            <a:pPr algn="just"/>
            <a:r>
              <a:rPr lang="ru-RU" altLang="ru-RU" b="1" dirty="0" smtClean="0"/>
              <a:t>Продолжительность подготовки ответа на билет </a:t>
            </a:r>
            <a:r>
              <a:rPr lang="ru-RU" altLang="ru-RU" dirty="0" smtClean="0"/>
              <a:t>не менее 60 минут.</a:t>
            </a:r>
          </a:p>
          <a:p>
            <a:pPr algn="just"/>
            <a:endParaRPr lang="ru-RU" altLang="ru-RU" dirty="0" smtClean="0"/>
          </a:p>
          <a:p>
            <a:pPr algn="just"/>
            <a:r>
              <a:rPr lang="ru-RU" altLang="ru-RU" b="1" dirty="0" smtClean="0"/>
              <a:t>Дополнительные материалы и оборудование </a:t>
            </a:r>
          </a:p>
          <a:p>
            <a:r>
              <a:rPr lang="ru-RU" altLang="ru-RU" dirty="0" smtClean="0"/>
              <a:t>справочные материалы выдаются вместе с билетом; </a:t>
            </a:r>
          </a:p>
          <a:p>
            <a:r>
              <a:rPr lang="ru-RU" altLang="ru-RU" dirty="0" smtClean="0"/>
              <a:t>разрешается пользоваться линейкой. </a:t>
            </a:r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34555" r="34999" b="1931"/>
          <a:stretch>
            <a:fillRect/>
          </a:stretch>
        </p:blipFill>
        <p:spPr bwMode="auto">
          <a:xfrm>
            <a:off x="1142976" y="3429000"/>
            <a:ext cx="1304544" cy="30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Крест 8"/>
          <p:cNvSpPr/>
          <p:nvPr/>
        </p:nvSpPr>
        <p:spPr>
          <a:xfrm>
            <a:off x="3428992" y="4500570"/>
            <a:ext cx="1000132" cy="928694"/>
          </a:xfrm>
          <a:prstGeom prst="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4214818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/>
              <a:t>  </a:t>
            </a:r>
            <a:r>
              <a:rPr lang="ru-RU" sz="2400" dirty="0" smtClean="0"/>
              <a:t>2 организатора, 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u="sng" dirty="0" smtClean="0"/>
              <a:t>не являющихся специалистами по данному предмету</a:t>
            </a:r>
            <a:endParaRPr lang="ru-RU" sz="2400" b="1" u="sng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1139</TotalTime>
  <Words>237</Words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Экспертиза</vt:lpstr>
      <vt:lpstr>Экспертиза (2)</vt:lpstr>
      <vt:lpstr>Маркировка экзаменационных материалов  (ЭМ)  ГВЭ   по математике (письменная форма)</vt:lpstr>
      <vt:lpstr>Слайд 9</vt:lpstr>
      <vt:lpstr>Маркировка экзаменационных материалов  (ЭМ) ГВЭ   по русскому языку (письменная форма)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  по образовательным программам  среднего общего образования - 2015</dc:title>
  <cp:lastModifiedBy>brykina</cp:lastModifiedBy>
  <cp:revision>146</cp:revision>
  <dcterms:modified xsi:type="dcterms:W3CDTF">2016-05-05T09:19:49Z</dcterms:modified>
</cp:coreProperties>
</file>